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gif" ContentType="image/gi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4" r:id="rId3"/>
    <p:sldId id="256" r:id="rId4"/>
    <p:sldId id="266" r:id="rId6"/>
    <p:sldId id="263" r:id="rId7"/>
    <p:sldId id="267" r:id="rId8"/>
    <p:sldId id="268" r:id="rId9"/>
    <p:sldId id="257" r:id="rId10"/>
    <p:sldId id="258" r:id="rId11"/>
    <p:sldId id="269" r:id="rId12"/>
    <p:sldId id="259" r:id="rId13"/>
    <p:sldId id="271" r:id="rId14"/>
    <p:sldId id="262" r:id="rId15"/>
    <p:sldId id="265" r:id="rId1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6FF99"/>
    <a:srgbClr val="00FF00"/>
    <a:srgbClr val="17DBB6"/>
    <a:srgbClr val="006600"/>
    <a:srgbClr val="FF00FF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0"/>
    <p:restoredTop sz="94640"/>
  </p:normalViewPr>
  <p:slideViewPr>
    <p:cSldViewPr showGuides="1"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2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920E9B-88C4-404D-A668-C2D7270E0DD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  <p:sp>
        <p:nvSpPr>
          <p:cNvPr id="512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12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AC989D-CCF9-4035-B959-118234FF7B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GIF"/><Relationship Id="rId8" Type="http://schemas.openxmlformats.org/officeDocument/2006/relationships/image" Target="../media/image8.GIF"/><Relationship Id="rId7" Type="http://schemas.openxmlformats.org/officeDocument/2006/relationships/image" Target="../media/image7.GIF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12.jpeg"/><Relationship Id="rId13" Type="http://schemas.openxmlformats.org/officeDocument/2006/relationships/image" Target="../media/image11.png"/><Relationship Id="rId12" Type="http://schemas.microsoft.com/office/2007/relationships/media" Target="file:///C:\Users\Administrator\Desktop\934555555bvjk.;guix8.mp3" TargetMode="External"/><Relationship Id="rId11" Type="http://schemas.openxmlformats.org/officeDocument/2006/relationships/audio" Target="file:///C:\Users\Administrator\Desktop\934555555bvjk.;guix8.mp3" TargetMode="External"/><Relationship Id="rId10" Type="http://schemas.openxmlformats.org/officeDocument/2006/relationships/image" Target="../media/image10.GIF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audio" Target="../media/audio1.wav"/><Relationship Id="rId8" Type="http://schemas.openxmlformats.org/officeDocument/2006/relationships/image" Target="../media/image11.png"/><Relationship Id="rId7" Type="http://schemas.microsoft.com/office/2007/relationships/media" Target="file:///C:\Users\Administrator\Desktop\934555555bvjk.;guix8.mp3" TargetMode="External"/><Relationship Id="rId6" Type="http://schemas.openxmlformats.org/officeDocument/2006/relationships/audio" Target="file:///C:\Users\Administrator\Desktop\934555555bvjk.;guix8.mp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wmf"/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Hình Bầu dục 3"/>
          <p:cNvSpPr/>
          <p:nvPr/>
        </p:nvSpPr>
        <p:spPr>
          <a:xfrm>
            <a:off x="2057400" y="762000"/>
            <a:ext cx="4876800" cy="381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ch</a:t>
            </a:r>
            <a:r>
              <a:rPr sz="4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quý thầy cô đến dự giờ lớp 4A.</a:t>
            </a:r>
            <a:endParaRPr sz="4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5" name="Picture 21" descr="j0232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962400"/>
            <a:ext cx="2209800" cy="2725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6" name="Picture 10" descr="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10400" y="1219200"/>
            <a:ext cx="2133600" cy="25034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Picture 9" descr="BOYWRI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4572000"/>
            <a:ext cx="2592388" cy="1851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8" descr="dozen_red_roses_expand_vase_md_wh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2514600"/>
            <a:ext cx="15240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 descr="67169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400" y="0"/>
            <a:ext cx="1905000" cy="1981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32" descr="697152o8sqdfk9mm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2200" y="4343400"/>
            <a:ext cx="762000" cy="1952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17" descr="0830js5b15daddi012pz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14800" y="4495800"/>
            <a:ext cx="76200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89" descr="2017165sg26fkuj6z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4329113" y="-442912"/>
            <a:ext cx="523875" cy="1714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101" descr="882701pue3vxljwc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77000" y="0"/>
            <a:ext cx="762000" cy="1514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934555555bvjk.;guix8.mp3">
            <a:hlinkClick r:id="" action="ppaction://media"/>
          </p:cNvPr>
          <p:cNvPicPr>
            <a:picLocks noRot="1" noChangeAspect="1"/>
          </p:cNvPicPr>
          <p:nvPr>
            <a:audioFile r:link="rId11"/>
            <p:extLst>
              <p:ext uri="{DAA4B4D4-6D71-4841-9C94-3DE7FCFB9230}">
                <p14:media xmlns:p14="http://schemas.microsoft.com/office/powerpoint/2010/main" r:link="rId12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5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6" name="TextBox 4"/>
          <p:cNvSpPr txBox="1"/>
          <p:nvPr/>
        </p:nvSpPr>
        <p:spPr>
          <a:xfrm>
            <a:off x="685800" y="2154238"/>
            <a:ext cx="7934325" cy="1876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Ba 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2 tháng 11 năm 2021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4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có chứa hai chữ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986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25600">
                <a:alpha val="100000"/>
              </a:srgbClr>
            </a:gs>
            <a:gs pos="13000">
              <a:srgbClr val="FFA800">
                <a:alpha val="100000"/>
              </a:srgbClr>
            </a:gs>
            <a:gs pos="28000">
              <a:srgbClr val="825600">
                <a:alpha val="100000"/>
              </a:srgbClr>
            </a:gs>
            <a:gs pos="42999">
              <a:srgbClr val="FFA800">
                <a:alpha val="100000"/>
              </a:srgbClr>
            </a:gs>
            <a:gs pos="58000">
              <a:srgbClr val="825600">
                <a:alpha val="100000"/>
              </a:srgbClr>
            </a:gs>
            <a:gs pos="72000">
              <a:srgbClr val="FFA800">
                <a:alpha val="100000"/>
              </a:srgbClr>
            </a:gs>
            <a:gs pos="87000">
              <a:srgbClr val="825600">
                <a:alpha val="100000"/>
              </a:srgbClr>
            </a:gs>
            <a:gs pos="100000">
              <a:srgbClr val="FFA800">
                <a:alpha val="100000"/>
              </a:srgbClr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" name="Hình chữ nhật góc tròn 5"/>
          <p:cNvSpPr/>
          <p:nvPr/>
        </p:nvSpPr>
        <p:spPr>
          <a:xfrm>
            <a:off x="0" y="609600"/>
            <a:ext cx="11430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</a:t>
            </a: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Hình chữ nhật góc tròn 6"/>
          <p:cNvSpPr/>
          <p:nvPr/>
        </p:nvSpPr>
        <p:spPr>
          <a:xfrm>
            <a:off x="1219200" y="533400"/>
            <a:ext cx="7772400" cy="1524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x b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: b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biểu thức có chứa hai chữ. Viết giá trị của biểu thức v</a:t>
            </a:r>
            <a:r>
              <a:rPr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ô trống (theo mẫu):</a:t>
            </a: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Nhóm 40"/>
          <p:cNvGrpSpPr/>
          <p:nvPr/>
        </p:nvGrpSpPr>
        <p:grpSpPr>
          <a:xfrm>
            <a:off x="152400" y="2438400"/>
            <a:ext cx="1473200" cy="3276600"/>
            <a:chOff x="152400" y="3429000"/>
            <a:chExt cx="1473200" cy="3276600"/>
          </a:xfrm>
        </p:grpSpPr>
        <p:sp>
          <p:nvSpPr>
            <p:cNvPr id="9" name="Hình Chữ nhật 8"/>
            <p:cNvSpPr/>
            <p:nvPr/>
          </p:nvSpPr>
          <p:spPr>
            <a:xfrm>
              <a:off x="152400" y="3429000"/>
              <a:ext cx="1473200" cy="72866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Hình Chữ nhật 9"/>
            <p:cNvSpPr/>
            <p:nvPr/>
          </p:nvSpPr>
          <p:spPr>
            <a:xfrm>
              <a:off x="152400" y="4278313"/>
              <a:ext cx="1473200" cy="72866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</a:t>
              </a:r>
              <a:endPara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Hình Chữ nhật 10"/>
            <p:cNvSpPr/>
            <p:nvPr/>
          </p:nvSpPr>
          <p:spPr>
            <a:xfrm>
              <a:off x="152400" y="5127625"/>
              <a:ext cx="1473200" cy="72866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 x b</a:t>
              </a:r>
              <a:endPara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Hình Chữ nhật 11"/>
            <p:cNvSpPr/>
            <p:nvPr/>
          </p:nvSpPr>
          <p:spPr>
            <a:xfrm>
              <a:off x="152400" y="5976938"/>
              <a:ext cx="1473200" cy="72866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 : b</a:t>
              </a:r>
              <a:endPara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" name="Nhóm 41"/>
          <p:cNvGrpSpPr/>
          <p:nvPr/>
        </p:nvGrpSpPr>
        <p:grpSpPr bwMode="auto">
          <a:xfrm>
            <a:off x="1712913" y="2452048"/>
            <a:ext cx="1646237" cy="1600200"/>
            <a:chOff x="1712259" y="3442645"/>
            <a:chExt cx="1646518" cy="1599842"/>
          </a:xfrm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5" name="Hình Chữ nhật 14"/>
            <p:cNvSpPr/>
            <p:nvPr/>
          </p:nvSpPr>
          <p:spPr>
            <a:xfrm>
              <a:off x="1712259" y="3442645"/>
              <a:ext cx="1646518" cy="728500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12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Hình Chữ nhật 15"/>
            <p:cNvSpPr/>
            <p:nvPr/>
          </p:nvSpPr>
          <p:spPr>
            <a:xfrm>
              <a:off x="1712259" y="4313988"/>
              <a:ext cx="1646518" cy="728499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7" name="Hình Chữ nhật 16"/>
          <p:cNvSpPr/>
          <p:nvPr/>
        </p:nvSpPr>
        <p:spPr>
          <a:xfrm>
            <a:off x="1712913" y="4176713"/>
            <a:ext cx="1646238" cy="72866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36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Hình Chữ nhật 17"/>
          <p:cNvSpPr/>
          <p:nvPr/>
        </p:nvSpPr>
        <p:spPr>
          <a:xfrm>
            <a:off x="1712913" y="5029200"/>
            <a:ext cx="1646238" cy="72866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Nhóm 42"/>
          <p:cNvGrpSpPr/>
          <p:nvPr/>
        </p:nvGrpSpPr>
        <p:grpSpPr bwMode="auto">
          <a:xfrm>
            <a:off x="3444875" y="2465696"/>
            <a:ext cx="1733550" cy="1580510"/>
            <a:chOff x="3445435" y="3380107"/>
            <a:chExt cx="1733176" cy="1580157"/>
          </a:xfrm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0" name="Hình Chữ nhật 19"/>
            <p:cNvSpPr/>
            <p:nvPr/>
          </p:nvSpPr>
          <p:spPr>
            <a:xfrm>
              <a:off x="3445435" y="3380107"/>
              <a:ext cx="1733176" cy="728500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28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Hình Chữ nhật 20"/>
            <p:cNvSpPr/>
            <p:nvPr/>
          </p:nvSpPr>
          <p:spPr>
            <a:xfrm>
              <a:off x="3445435" y="4231765"/>
              <a:ext cx="1733176" cy="728499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4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2" name="Hình Chữ nhật 21"/>
          <p:cNvSpPr/>
          <p:nvPr/>
        </p:nvSpPr>
        <p:spPr>
          <a:xfrm>
            <a:off x="3444875" y="4191000"/>
            <a:ext cx="1733550" cy="72866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112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Hình Chữ nhật 22"/>
          <p:cNvSpPr/>
          <p:nvPr/>
        </p:nvSpPr>
        <p:spPr>
          <a:xfrm>
            <a:off x="3444875" y="5000625"/>
            <a:ext cx="1733550" cy="72866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9000" y="5867400"/>
            <a:ext cx="3911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Vì sao với a=12;b=3 ta lại có kết quả bằng 36 ?</a:t>
            </a:r>
            <a:endParaRPr lang="en-US" altLang="en-US" sz="2800" b="1" dirty="0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endParaRPr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286000" y="4724400"/>
            <a:ext cx="76200" cy="1143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915988" y="5867400"/>
            <a:ext cx="3911600" cy="1100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nêu cách l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 để có kết quả v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 ô trống</a:t>
            </a:r>
            <a:endParaRPr lang="en-US" altLang="en-US" sz="2800" b="1" dirty="0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endParaRPr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22" grpId="0" animBg="1"/>
      <p:bldP spid="23" grpId="0" animBg="1"/>
      <p:bldP spid="14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>
                <a:alpha val="100000"/>
              </a:srgbClr>
            </a:gs>
            <a:gs pos="25000">
              <a:srgbClr val="FF6633">
                <a:alpha val="100000"/>
              </a:srgbClr>
            </a:gs>
            <a:gs pos="50000">
              <a:srgbClr val="FFFF00">
                <a:alpha val="100000"/>
              </a:srgbClr>
            </a:gs>
            <a:gs pos="75000">
              <a:srgbClr val="01A78F">
                <a:alpha val="100000"/>
              </a:srgbClr>
            </a:gs>
            <a:gs pos="100000">
              <a:srgbClr val="3366FF">
                <a:alpha val="100000"/>
              </a:srgbClr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8" name="Rectangle 17"/>
          <p:cNvSpPr/>
          <p:nvPr/>
        </p:nvSpPr>
        <p:spPr>
          <a:xfrm>
            <a:off x="2590800" y="609600"/>
            <a:ext cx="349967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54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CỦNG CỐ</a:t>
            </a:r>
            <a:endParaRPr kumimoji="0" lang="en-US" sz="54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Hình Chữ nhật 6"/>
          <p:cNvSpPr/>
          <p:nvPr/>
        </p:nvSpPr>
        <p:spPr>
          <a:xfrm>
            <a:off x="207963" y="1600200"/>
            <a:ext cx="3852863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biểu thức  a x  b với a = 9; b = 7</a:t>
            </a:r>
            <a:endParaRPr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Hình chữ nhật góc tròn 7"/>
          <p:cNvSpPr/>
          <p:nvPr/>
        </p:nvSpPr>
        <p:spPr>
          <a:xfrm>
            <a:off x="493713" y="3956050"/>
            <a:ext cx="328295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giá trị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a x b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Hình chữ nhật góc tròn 7"/>
          <p:cNvSpPr/>
          <p:nvPr/>
        </p:nvSpPr>
        <p:spPr>
          <a:xfrm>
            <a:off x="487363" y="2743200"/>
            <a:ext cx="3281363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x b = 9 x 7 = 63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Hình Chữ nhật 6"/>
          <p:cNvSpPr/>
          <p:nvPr/>
        </p:nvSpPr>
        <p:spPr>
          <a:xfrm>
            <a:off x="4627563" y="1635125"/>
            <a:ext cx="3852863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biểu thức  x : y với x = 54; y = 9</a:t>
            </a:r>
            <a:endParaRPr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Hình chữ nhật góc tròn 7"/>
          <p:cNvSpPr/>
          <p:nvPr/>
        </p:nvSpPr>
        <p:spPr>
          <a:xfrm>
            <a:off x="4913313" y="3956050"/>
            <a:ext cx="328295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giá trị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x : y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Hình chữ nhật góc tròn 7"/>
          <p:cNvSpPr/>
          <p:nvPr/>
        </p:nvSpPr>
        <p:spPr>
          <a:xfrm>
            <a:off x="4906963" y="2743200"/>
            <a:ext cx="3281363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: y = 54 : 9 = 6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9" name="Hình chữ nhật góc tròn 36"/>
          <p:cNvSpPr/>
          <p:nvPr/>
        </p:nvSpPr>
        <p:spPr>
          <a:xfrm>
            <a:off x="152400" y="5486400"/>
            <a:ext cx="8839200" cy="1219201"/>
          </a:xfrm>
          <a:prstGeom prst="roundRect">
            <a:avLst/>
          </a:prstGeom>
          <a:solidFill>
            <a:srgbClr val="F6F8A6"/>
          </a:solidFill>
          <a:effectLst>
            <a:glow rad="101600">
              <a:schemeClr val="accent6">
                <a:lumMod val="75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Mỗi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sẽ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Hình chữ nhật góc tròn 4"/>
          <p:cNvSpPr/>
          <p:nvPr/>
        </p:nvSpPr>
        <p:spPr>
          <a:xfrm>
            <a:off x="3276600" y="609600"/>
            <a:ext cx="2286000" cy="685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  <a:endParaRPr sz="4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ình chữ nhật góc tròn 5"/>
          <p:cNvSpPr/>
          <p:nvPr/>
        </p:nvSpPr>
        <p:spPr>
          <a:xfrm>
            <a:off x="304800" y="1371600"/>
            <a:ext cx="8534400" cy="2057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Xem lại b</a:t>
            </a:r>
            <a:r>
              <a:rPr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v</a:t>
            </a:r>
            <a:r>
              <a:rPr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thêm b</a:t>
            </a:r>
            <a:r>
              <a:rPr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về biểu thức có chứa hai chữ.</a:t>
            </a:r>
            <a:endParaRPr sz="4400" b="1" dirty="0">
              <a:latin typeface="Arial" panose="020B0604020202020204" pitchFamily="34" charset="0"/>
            </a:endParaRPr>
          </a:p>
        </p:txBody>
      </p:sp>
      <p:sp>
        <p:nvSpPr>
          <p:cNvPr id="7" name="Hình chữ nhật góc tròn 6"/>
          <p:cNvSpPr/>
          <p:nvPr/>
        </p:nvSpPr>
        <p:spPr>
          <a:xfrm>
            <a:off x="304800" y="3581400"/>
            <a:ext cx="8534400" cy="22860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 prst="slope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Chuẩn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bị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chất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giao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hoán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phép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cộng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8434" name="Picture 19" descr="mouse3">
            <a:hlinkClick r:id="" action="ppaction://noaction"/>
          </p:cNvPr>
          <p:cNvPicPr>
            <a:picLocks noChangeAspect="1"/>
          </p:cNvPicPr>
          <p:nvPr/>
        </p:nvPicPr>
        <p:blipFill>
          <a:blip r:embed="rId2">
            <a:lum bright="6000"/>
          </a:blip>
          <a:stretch>
            <a:fillRect/>
          </a:stretch>
        </p:blipFill>
        <p:spPr>
          <a:xfrm>
            <a:off x="3581400" y="4495800"/>
            <a:ext cx="2133600" cy="2209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5" name="Picture 7" descr="Walk-02-ju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81200"/>
            <a:ext cx="944563" cy="2209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6" name="Picture 8" descr="Walk-02-ju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924800" y="1981200"/>
            <a:ext cx="1020763" cy="2209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7" name="WordArt 4"/>
          <p:cNvSpPr>
            <a:spLocks noTextEdit="1"/>
          </p:cNvSpPr>
          <p:nvPr/>
        </p:nvSpPr>
        <p:spPr>
          <a:xfrm>
            <a:off x="947738" y="758825"/>
            <a:ext cx="7162800" cy="1149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THẦY CÔ KHỎE MẠNH</a:t>
            </a:r>
            <a:endParaRPr lang="en-US" sz="3600" b="1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FF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8" name="WordArt 5"/>
          <p:cNvSpPr>
            <a:spLocks noTextEdit="1"/>
          </p:cNvSpPr>
          <p:nvPr/>
        </p:nvSpPr>
        <p:spPr>
          <a:xfrm>
            <a:off x="1539875" y="2362200"/>
            <a:ext cx="6172200" cy="592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HỌC TẬP TỐT</a:t>
            </a:r>
            <a:endParaRPr lang="en-US" sz="3600" b="1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439" name="Picture 21" descr="j02321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500" y="4686300"/>
            <a:ext cx="1711325" cy="21097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40" name="Picture 10" descr="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2150" y="4767263"/>
            <a:ext cx="1651000" cy="19383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934555555bvjk.;guix8.mp3">
            <a:hlinkClick r:id="" action="ppaction://media"/>
          </p:cNvPr>
          <p:cNvPicPr>
            <a:picLocks noRot="1"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7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remove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mph" presetSubtype="0" fill="remove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20986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Hình chữ nhật góc tròn 5"/>
          <p:cNvSpPr/>
          <p:nvPr/>
        </p:nvSpPr>
        <p:spPr>
          <a:xfrm>
            <a:off x="1928813" y="1600200"/>
            <a:ext cx="4419600" cy="76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kiến thức</a:t>
            </a:r>
            <a:endParaRPr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ình Chữ nhật 6"/>
          <p:cNvSpPr/>
          <p:nvPr/>
        </p:nvSpPr>
        <p:spPr>
          <a:xfrm>
            <a:off x="185738" y="2514600"/>
            <a:ext cx="88392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biểu thức  6 + a với a = 4.</a:t>
            </a:r>
            <a:endParaRPr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ình chữ nhật góc tròn 7"/>
          <p:cNvSpPr/>
          <p:nvPr/>
        </p:nvSpPr>
        <p:spPr>
          <a:xfrm>
            <a:off x="547688" y="3352800"/>
            <a:ext cx="241935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a = 4</a:t>
            </a:r>
            <a:endParaRPr sz="36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ình chữ nhật góc tròn 7"/>
          <p:cNvSpPr/>
          <p:nvPr/>
        </p:nvSpPr>
        <p:spPr>
          <a:xfrm>
            <a:off x="533400" y="5473700"/>
            <a:ext cx="8396288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sz="3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giá trị số của biểu thức 6 + a.</a:t>
            </a:r>
            <a:endParaRPr sz="34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ình chữ nhật góc tròn 7"/>
          <p:cNvSpPr/>
          <p:nvPr/>
        </p:nvSpPr>
        <p:spPr>
          <a:xfrm>
            <a:off x="533400" y="4406900"/>
            <a:ext cx="51816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 + a = 6 + 4 = 10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Ảnh 3" descr="032zv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152400"/>
            <a:ext cx="8763000" cy="6553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" name="Hình Chữ nhật 6"/>
          <p:cNvSpPr/>
          <p:nvPr/>
        </p:nvSpPr>
        <p:spPr>
          <a:xfrm>
            <a:off x="228600" y="762000"/>
            <a:ext cx="1371600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sng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Ví</a:t>
            </a:r>
            <a:r>
              <a:rPr kumimoji="0" lang="en-US" sz="2400" b="1" i="0" u="sng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</a:t>
            </a:r>
            <a:endParaRPr kumimoji="0" lang="en-US" sz="2400" b="1" i="0" u="sng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Hình Chữ nhật 7"/>
          <p:cNvSpPr/>
          <p:nvPr/>
        </p:nvSpPr>
        <p:spPr>
          <a:xfrm>
            <a:off x="914400" y="1261636"/>
            <a:ext cx="3886200" cy="163121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cá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……….. con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cá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……….. con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cá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cả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.......... con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cá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Nhóm 5"/>
          <p:cNvGrpSpPr/>
          <p:nvPr/>
        </p:nvGrpSpPr>
        <p:grpSpPr>
          <a:xfrm>
            <a:off x="5181600" y="1219200"/>
            <a:ext cx="3810000" cy="609600"/>
            <a:chOff x="5181600" y="1752600"/>
            <a:chExt cx="3810000" cy="533400"/>
          </a:xfrm>
        </p:grpSpPr>
        <p:sp>
          <p:nvSpPr>
            <p:cNvPr id="9" name="Hình Chữ nhật 8"/>
            <p:cNvSpPr/>
            <p:nvPr/>
          </p:nvSpPr>
          <p:spPr>
            <a:xfrm>
              <a:off x="5181600" y="1752600"/>
              <a:ext cx="1066800" cy="533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ctr" eaLnBrk="1" hangingPunct="1">
                <a:buNone/>
              </a:pPr>
              <a:r>
                <a:rPr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Số cá của anh</a:t>
              </a:r>
              <a:endParaRPr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Hình Chữ nhật 9"/>
            <p:cNvSpPr/>
            <p:nvPr/>
          </p:nvSpPr>
          <p:spPr>
            <a:xfrm>
              <a:off x="6324600" y="1752600"/>
              <a:ext cx="1143000" cy="533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ctr" eaLnBrk="1" hangingPunct="1">
                <a:buNone/>
              </a:pPr>
              <a:r>
                <a:rPr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Số cá của em</a:t>
              </a:r>
              <a:endParaRPr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Hình Chữ nhật 10"/>
            <p:cNvSpPr/>
            <p:nvPr/>
          </p:nvSpPr>
          <p:spPr>
            <a:xfrm>
              <a:off x="7543800" y="1752600"/>
              <a:ext cx="1447800" cy="5334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ctr" eaLnBrk="1" hangingPunct="1">
                <a:buNone/>
              </a:pPr>
              <a:r>
                <a:rPr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Số cá của hai anh em</a:t>
              </a:r>
              <a:endParaRPr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3" name="Hình Chữ nhật 12"/>
          <p:cNvSpPr/>
          <p:nvPr/>
        </p:nvSpPr>
        <p:spPr bwMode="auto">
          <a:xfrm>
            <a:off x="5181600" y="1905000"/>
            <a:ext cx="1066800" cy="344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Hình Chữ nhật 13"/>
          <p:cNvSpPr/>
          <p:nvPr/>
        </p:nvSpPr>
        <p:spPr bwMode="auto">
          <a:xfrm>
            <a:off x="6324600" y="1905000"/>
            <a:ext cx="1143000" cy="344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Hình Chữ nhật 14"/>
          <p:cNvSpPr/>
          <p:nvPr/>
        </p:nvSpPr>
        <p:spPr>
          <a:xfrm>
            <a:off x="7543800" y="1905000"/>
            <a:ext cx="1447800" cy="344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3+2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Hình Chữ nhật 16"/>
          <p:cNvSpPr/>
          <p:nvPr/>
        </p:nvSpPr>
        <p:spPr bwMode="auto">
          <a:xfrm>
            <a:off x="5181600" y="2362200"/>
            <a:ext cx="1066800" cy="414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Hình Chữ nhật 17"/>
          <p:cNvSpPr/>
          <p:nvPr/>
        </p:nvSpPr>
        <p:spPr bwMode="auto">
          <a:xfrm>
            <a:off x="6324600" y="2362200"/>
            <a:ext cx="1143000" cy="414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Hình Chữ nhật 18"/>
          <p:cNvSpPr/>
          <p:nvPr/>
        </p:nvSpPr>
        <p:spPr>
          <a:xfrm>
            <a:off x="7543800" y="2362200"/>
            <a:ext cx="1447800" cy="414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4+0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Hình Chữ nhật 20"/>
          <p:cNvSpPr/>
          <p:nvPr/>
        </p:nvSpPr>
        <p:spPr bwMode="auto">
          <a:xfrm>
            <a:off x="5181600" y="2895600"/>
            <a:ext cx="1066800" cy="415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Hình Chữ nhật 21"/>
          <p:cNvSpPr/>
          <p:nvPr/>
        </p:nvSpPr>
        <p:spPr bwMode="auto">
          <a:xfrm>
            <a:off x="6324600" y="2895600"/>
            <a:ext cx="1143000" cy="415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Hình Chữ nhật 22"/>
          <p:cNvSpPr/>
          <p:nvPr/>
        </p:nvSpPr>
        <p:spPr>
          <a:xfrm>
            <a:off x="7543800" y="2895600"/>
            <a:ext cx="1447800" cy="415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0+1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Nhóm 23"/>
          <p:cNvGrpSpPr/>
          <p:nvPr/>
        </p:nvGrpSpPr>
        <p:grpSpPr>
          <a:xfrm>
            <a:off x="5181600" y="3429000"/>
            <a:ext cx="3810000" cy="371475"/>
            <a:chOff x="5181600" y="3886200"/>
            <a:chExt cx="3810000" cy="457200"/>
          </a:xfrm>
        </p:grpSpPr>
        <p:sp>
          <p:nvSpPr>
            <p:cNvPr id="25" name="Hình Chữ nhật 24"/>
            <p:cNvSpPr/>
            <p:nvPr/>
          </p:nvSpPr>
          <p:spPr>
            <a:xfrm>
              <a:off x="5181600" y="3886200"/>
              <a:ext cx="10668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…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Hình Chữ nhật 25"/>
            <p:cNvSpPr/>
            <p:nvPr/>
          </p:nvSpPr>
          <p:spPr>
            <a:xfrm>
              <a:off x="6324600" y="3886200"/>
              <a:ext cx="1143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…</a:t>
              </a: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Hình Chữ nhật 26"/>
            <p:cNvSpPr/>
            <p:nvPr/>
          </p:nvSpPr>
          <p:spPr>
            <a:xfrm>
              <a:off x="7543800" y="3886200"/>
              <a:ext cx="14478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…</a:t>
              </a: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9" name="Hình Chữ nhật 28"/>
          <p:cNvSpPr/>
          <p:nvPr/>
        </p:nvSpPr>
        <p:spPr bwMode="auto">
          <a:xfrm>
            <a:off x="5181600" y="3886200"/>
            <a:ext cx="106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Hình Chữ nhật 29"/>
          <p:cNvSpPr/>
          <p:nvPr/>
        </p:nvSpPr>
        <p:spPr bwMode="auto">
          <a:xfrm>
            <a:off x="6324600" y="38862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Hình Chữ nhật 30"/>
          <p:cNvSpPr/>
          <p:nvPr/>
        </p:nvSpPr>
        <p:spPr>
          <a:xfrm>
            <a:off x="7543800" y="38862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a+b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Hình chữ nhật góc tròn 31"/>
          <p:cNvSpPr/>
          <p:nvPr/>
        </p:nvSpPr>
        <p:spPr>
          <a:xfrm>
            <a:off x="228600" y="3048000"/>
            <a:ext cx="4571999" cy="1371600"/>
          </a:xfrm>
          <a:prstGeom prst="round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a+b</a:t>
            </a:r>
            <a:r>
              <a:rPr kumimoji="0" lang="en-US" sz="4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4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biểu</a:t>
            </a:r>
            <a:r>
              <a:rPr kumimoji="0" lang="en-US" sz="4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thức</a:t>
            </a:r>
            <a:r>
              <a:rPr kumimoji="0" lang="en-US" sz="4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4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chứa</a:t>
            </a:r>
            <a:r>
              <a:rPr kumimoji="0" lang="en-US" sz="4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4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50" normalizeH="0" baseline="0" noProof="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chữ</a:t>
            </a:r>
            <a:endParaRPr kumimoji="0" lang="en-US" sz="40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Hình chữ nhật góc tròn 33"/>
          <p:cNvSpPr/>
          <p:nvPr/>
        </p:nvSpPr>
        <p:spPr>
          <a:xfrm>
            <a:off x="152400" y="4648200"/>
            <a:ext cx="8839200" cy="4286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a=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b=2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a+b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+2 = 5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a+b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Hình chữ nhật góc tròn 34"/>
          <p:cNvSpPr/>
          <p:nvPr/>
        </p:nvSpPr>
        <p:spPr>
          <a:xfrm>
            <a:off x="152400" y="5162550"/>
            <a:ext cx="8839200" cy="4286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a=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b=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a+b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=4;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a+b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Hình chữ nhật góc tròn 35"/>
          <p:cNvSpPr/>
          <p:nvPr/>
        </p:nvSpPr>
        <p:spPr>
          <a:xfrm rot="10800000" flipV="1">
            <a:off x="152400" y="5676900"/>
            <a:ext cx="8839200" cy="4286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a=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b=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a+b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=1;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a+b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Hình chữ nhật góc tròn 36"/>
          <p:cNvSpPr/>
          <p:nvPr/>
        </p:nvSpPr>
        <p:spPr>
          <a:xfrm>
            <a:off x="152400" y="6276975"/>
            <a:ext cx="8839200" cy="428625"/>
          </a:xfrm>
          <a:prstGeom prst="roundRect">
            <a:avLst/>
          </a:prstGeom>
          <a:solidFill>
            <a:srgbClr val="F6F8A6"/>
          </a:solidFill>
          <a:effectLst>
            <a:glow rad="101600">
              <a:schemeClr val="accent6">
                <a:lumMod val="75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Mỗi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ta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sẽ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9" name="Hình chữ nhật góc tròn 38"/>
          <p:cNvSpPr/>
          <p:nvPr/>
        </p:nvSpPr>
        <p:spPr>
          <a:xfrm>
            <a:off x="1752600" y="76200"/>
            <a:ext cx="6705600" cy="685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có chứa hai chữ</a:t>
            </a:r>
            <a:endParaRPr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Hình Chữ nhật 40"/>
          <p:cNvSpPr/>
          <p:nvPr/>
        </p:nvSpPr>
        <p:spPr>
          <a:xfrm>
            <a:off x="228600" y="1325940"/>
            <a:ext cx="4876800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Hỏi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4" name="Hình Chữ nhật 39"/>
          <p:cNvSpPr/>
          <p:nvPr/>
        </p:nvSpPr>
        <p:spPr>
          <a:xfrm>
            <a:off x="255896" y="1345108"/>
            <a:ext cx="4876800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Hỏi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5" name="Hình Chữ nhật 37"/>
          <p:cNvSpPr/>
          <p:nvPr/>
        </p:nvSpPr>
        <p:spPr>
          <a:xfrm>
            <a:off x="268406" y="1345108"/>
            <a:ext cx="4876800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Hỏi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6" name="Hình Chữ nhật 41"/>
          <p:cNvSpPr/>
          <p:nvPr/>
        </p:nvSpPr>
        <p:spPr>
          <a:xfrm>
            <a:off x="314467" y="1345108"/>
            <a:ext cx="4724400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Hỏi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9" grpId="0" animBg="1"/>
      <p:bldP spid="30" grpId="0" animBg="1"/>
      <p:bldP spid="31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228600" y="304800"/>
            <a:ext cx="8778875" cy="636588"/>
          </a:xfrm>
          <a:prstGeom prst="rect">
            <a:avLst/>
          </a:prstGeom>
          <a:solidFill>
            <a:srgbClr val="FFFF99"/>
          </a:solidFill>
          <a:ln w="57150" cap="flat" cmpd="thickThin">
            <a:solidFill>
              <a:srgbClr val="FF9900"/>
            </a:solidFill>
            <a:miter lim="800000"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en-US" altLang="en-US" sz="32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lấy ví dụ về các biểu thức có chứa hai chữ.</a:t>
            </a:r>
            <a:endParaRPr lang="en-US" altLang="en-US" sz="3200" b="1" dirty="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18"/>
          <p:cNvSpPr>
            <a:spLocks noChangeArrowheads="1"/>
          </p:cNvSpPr>
          <p:nvPr/>
        </p:nvSpPr>
        <p:spPr bwMode="auto">
          <a:xfrm>
            <a:off x="1158875" y="1209675"/>
            <a:ext cx="1906588" cy="1208088"/>
          </a:xfrm>
          <a:prstGeom prst="ellipse">
            <a:avLst/>
          </a:prstGeom>
          <a:solidFill>
            <a:srgbClr val="FFFF99"/>
          </a:solidFill>
          <a:ln w="57150" cap="flat" cmpd="thickThin">
            <a:solidFill>
              <a:srgbClr val="FF9900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a x b 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5697538" y="1139825"/>
            <a:ext cx="1987550" cy="1346200"/>
          </a:xfrm>
          <a:prstGeom prst="star8">
            <a:avLst>
              <a:gd name="adj" fmla="val 38250"/>
            </a:avLst>
          </a:prstGeom>
          <a:solidFill>
            <a:srgbClr val="FFFF99"/>
          </a:solidFill>
          <a:ln w="57150" cap="flat" cmpd="thickThin">
            <a:solidFill>
              <a:srgbClr val="FF99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c - d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Hình Chữ nhật 6"/>
          <p:cNvSpPr/>
          <p:nvPr/>
        </p:nvSpPr>
        <p:spPr>
          <a:xfrm>
            <a:off x="185738" y="2514600"/>
            <a:ext cx="3852863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biểu thức  a x  b với a = 7; b = 8</a:t>
            </a:r>
            <a:endParaRPr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ình chữ nhật góc tròn 7"/>
          <p:cNvSpPr/>
          <p:nvPr/>
        </p:nvSpPr>
        <p:spPr>
          <a:xfrm>
            <a:off x="471488" y="4946650"/>
            <a:ext cx="3281363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giá trị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a x b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ình chữ nhật góc tròn 7"/>
          <p:cNvSpPr/>
          <p:nvPr/>
        </p:nvSpPr>
        <p:spPr>
          <a:xfrm>
            <a:off x="463550" y="3733800"/>
            <a:ext cx="328295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x b = 7 x 8 = 56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Hình Chữ nhật 6"/>
          <p:cNvSpPr/>
          <p:nvPr/>
        </p:nvSpPr>
        <p:spPr>
          <a:xfrm>
            <a:off x="4765675" y="2514600"/>
            <a:ext cx="3852863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biểu thức  c - d với c = 25; d = 10</a:t>
            </a:r>
            <a:endParaRPr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ình chữ nhật góc tròn 7"/>
          <p:cNvSpPr/>
          <p:nvPr/>
        </p:nvSpPr>
        <p:spPr>
          <a:xfrm>
            <a:off x="5049838" y="4946650"/>
            <a:ext cx="328295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giá trị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c - d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Hình chữ nhật góc tròn 7"/>
          <p:cNvSpPr/>
          <p:nvPr/>
        </p:nvSpPr>
        <p:spPr>
          <a:xfrm>
            <a:off x="5043488" y="3733800"/>
            <a:ext cx="328295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 - d= 25 – 10 = 15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228600" y="304800"/>
            <a:ext cx="8778875" cy="636588"/>
          </a:xfrm>
          <a:prstGeom prst="rect">
            <a:avLst/>
          </a:prstGeom>
          <a:solidFill>
            <a:srgbClr val="FFFF99"/>
          </a:solidFill>
          <a:ln w="57150" cap="flat" cmpd="thickThin">
            <a:solidFill>
              <a:srgbClr val="FF9900"/>
            </a:solidFill>
            <a:miter lim="800000"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en-US" altLang="en-US" sz="32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lấy ví dụ về các biểu thức có chứa hai chữ.</a:t>
            </a:r>
            <a:endParaRPr lang="en-US" altLang="en-US" sz="3200" b="1" dirty="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863600" y="1062038"/>
            <a:ext cx="2120900" cy="1712913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57150" cap="flat" cmpd="thickThin">
            <a:solidFill>
              <a:srgbClr val="FF99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m : n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5616575" y="1066800"/>
            <a:ext cx="2003425" cy="1600200"/>
          </a:xfrm>
          <a:prstGeom prst="star32">
            <a:avLst>
              <a:gd name="adj" fmla="val 37500"/>
            </a:avLst>
          </a:prstGeom>
          <a:solidFill>
            <a:srgbClr val="FFFF99"/>
          </a:solidFill>
          <a:ln w="57150" cap="flat" cmpd="thickThin">
            <a:solidFill>
              <a:srgbClr val="FF99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h + k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Hình Chữ nhật 6"/>
          <p:cNvSpPr/>
          <p:nvPr/>
        </p:nvSpPr>
        <p:spPr>
          <a:xfrm>
            <a:off x="246063" y="2971800"/>
            <a:ext cx="4021138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biểu thức  m : n với m = 49; n = 7</a:t>
            </a:r>
            <a:endParaRPr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ình chữ nhật góc tròn 7"/>
          <p:cNvSpPr/>
          <p:nvPr/>
        </p:nvSpPr>
        <p:spPr>
          <a:xfrm>
            <a:off x="530225" y="5367338"/>
            <a:ext cx="328295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giá trị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m : n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ình chữ nhật góc tròn 7"/>
          <p:cNvSpPr/>
          <p:nvPr/>
        </p:nvSpPr>
        <p:spPr>
          <a:xfrm>
            <a:off x="523875" y="4156075"/>
            <a:ext cx="328295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 : n = 49 : 7 = 7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Hình Chữ nhật 6"/>
          <p:cNvSpPr/>
          <p:nvPr/>
        </p:nvSpPr>
        <p:spPr>
          <a:xfrm>
            <a:off x="4824413" y="2971800"/>
            <a:ext cx="4183063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biểu thức </a:t>
            </a:r>
            <a:endParaRPr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+ k với h = 13; k = 5</a:t>
            </a:r>
            <a:endParaRPr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ình chữ nhật góc tròn 7"/>
          <p:cNvSpPr/>
          <p:nvPr/>
        </p:nvSpPr>
        <p:spPr>
          <a:xfrm>
            <a:off x="5110163" y="5367338"/>
            <a:ext cx="328295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giá trị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h + k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ình chữ nhật góc tròn 7"/>
          <p:cNvSpPr/>
          <p:nvPr/>
        </p:nvSpPr>
        <p:spPr>
          <a:xfrm>
            <a:off x="5103813" y="4156075"/>
            <a:ext cx="3659188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 + k = 13 + 5 = 18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" name="Hình chữ nhật góc tròn 6"/>
          <p:cNvSpPr/>
          <p:nvPr/>
        </p:nvSpPr>
        <p:spPr>
          <a:xfrm>
            <a:off x="168275" y="2420938"/>
            <a:ext cx="990600" cy="762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Hình chữ nhật góc tròn 15"/>
          <p:cNvSpPr/>
          <p:nvPr/>
        </p:nvSpPr>
        <p:spPr>
          <a:xfrm>
            <a:off x="914400" y="1371600"/>
            <a:ext cx="7086600" cy="685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có chứa hai chữ</a:t>
            </a:r>
            <a:endParaRPr sz="40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ình chữ nhật góc tròn 7"/>
          <p:cNvSpPr/>
          <p:nvPr/>
        </p:nvSpPr>
        <p:spPr>
          <a:xfrm>
            <a:off x="687388" y="5562600"/>
            <a:ext cx="3282950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giá trị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c + d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ình chữ nhật góc tròn 7"/>
          <p:cNvSpPr/>
          <p:nvPr/>
        </p:nvSpPr>
        <p:spPr>
          <a:xfrm>
            <a:off x="554038" y="4586288"/>
            <a:ext cx="3903663" cy="822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c = 10, d = 25 thì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+ d = 25 + 10 = 35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Hình chữ nhật góc tròn 10"/>
          <p:cNvSpPr/>
          <p:nvPr/>
        </p:nvSpPr>
        <p:spPr>
          <a:xfrm>
            <a:off x="114300" y="3657600"/>
            <a:ext cx="4343400" cy="928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2800" b="1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của c + d nếu:</a:t>
            </a:r>
            <a:endParaRPr sz="2800" b="1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c = 10 v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= 25</a:t>
            </a:r>
            <a:endParaRPr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Hình chữ nhật góc tròn 7"/>
          <p:cNvSpPr/>
          <p:nvPr/>
        </p:nvSpPr>
        <p:spPr>
          <a:xfrm>
            <a:off x="5046663" y="5591175"/>
            <a:ext cx="3732213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cm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giá trị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3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c + d</a:t>
            </a:r>
            <a:endParaRPr sz="30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Hình chữ nhật góc tròn 7"/>
          <p:cNvSpPr/>
          <p:nvPr/>
        </p:nvSpPr>
        <p:spPr>
          <a:xfrm>
            <a:off x="4724400" y="4800600"/>
            <a:ext cx="5257800" cy="6032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 + d = 15cm + 45cm = 60 cm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Hình chữ nhật góc tròn 10"/>
          <p:cNvSpPr/>
          <p:nvPr/>
        </p:nvSpPr>
        <p:spPr>
          <a:xfrm>
            <a:off x="4648200" y="3687170"/>
            <a:ext cx="4343400" cy="928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2800" b="1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của c + d nếu:</a:t>
            </a:r>
            <a:endParaRPr sz="2800" b="1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c = 15 cm v</a:t>
            </a:r>
            <a:r>
              <a:rPr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= 45 cm</a:t>
            </a:r>
            <a:endParaRPr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Hình chữ nhật góc tròn 10"/>
          <p:cNvSpPr/>
          <p:nvPr/>
        </p:nvSpPr>
        <p:spPr>
          <a:xfrm>
            <a:off x="1295400" y="2268940"/>
            <a:ext cx="7620000" cy="1066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2800" b="1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của c + d nếu:</a:t>
            </a:r>
            <a:endParaRPr sz="2800" b="1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c = 10 v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= 25</a:t>
            </a:r>
            <a:r>
              <a:rPr sz="2800" b="1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 = 15cm v</a:t>
            </a:r>
            <a:r>
              <a:rPr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= 45cm</a:t>
            </a:r>
            <a:endParaRPr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10" grpId="0" animBg="1"/>
      <p:bldP spid="12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25600">
                <a:alpha val="100000"/>
              </a:srgbClr>
            </a:gs>
            <a:gs pos="13000">
              <a:srgbClr val="FFA800">
                <a:alpha val="100000"/>
              </a:srgbClr>
            </a:gs>
            <a:gs pos="28000">
              <a:srgbClr val="825600">
                <a:alpha val="100000"/>
              </a:srgbClr>
            </a:gs>
            <a:gs pos="42999">
              <a:srgbClr val="FFA800">
                <a:alpha val="100000"/>
              </a:srgbClr>
            </a:gs>
            <a:gs pos="58000">
              <a:srgbClr val="825600">
                <a:alpha val="100000"/>
              </a:srgbClr>
            </a:gs>
            <a:gs pos="72000">
              <a:srgbClr val="FFA800">
                <a:alpha val="100000"/>
              </a:srgbClr>
            </a:gs>
            <a:gs pos="87000">
              <a:srgbClr val="825600">
                <a:alpha val="100000"/>
              </a:srgbClr>
            </a:gs>
            <a:gs pos="100000">
              <a:srgbClr val="FFA800">
                <a:alpha val="100000"/>
              </a:srgbClr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" name="Hình chữ nhật góc tròn 5"/>
          <p:cNvSpPr/>
          <p:nvPr/>
        </p:nvSpPr>
        <p:spPr>
          <a:xfrm>
            <a:off x="76200" y="381000"/>
            <a:ext cx="1066800" cy="838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</a:t>
            </a: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Hình chữ nhật góc tròn 6"/>
          <p:cNvSpPr/>
          <p:nvPr/>
        </p:nvSpPr>
        <p:spPr>
          <a:xfrm>
            <a:off x="1219200" y="381000"/>
            <a:ext cx="7848600" cy="1905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- b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chứa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- b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 a = 32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 = 20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blipFill>
                  <a:blip r:embed="rId1"/>
                  <a:tile tx="0" ty="0" sx="100000" sy="100000" flip="none" algn="tl"/>
                </a:blip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 a = 45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blipFill>
                  <a:blip r:embed="rId1"/>
                  <a:tile tx="0" ty="0" sx="100000" sy="100000" flip="none" algn="tl"/>
                </a:blip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blipFill>
                  <a:blip r:embed="rId1"/>
                  <a:tile tx="0" ty="0" sx="100000" sy="100000" flip="none" algn="tl"/>
                </a:blip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 = 36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Hình chữ nhật góc tròn 8"/>
          <p:cNvSpPr/>
          <p:nvPr/>
        </p:nvSpPr>
        <p:spPr>
          <a:xfrm>
            <a:off x="204716" y="2886501"/>
            <a:ext cx="8763000" cy="2819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Nếu a = 32 v</a:t>
            </a:r>
            <a:r>
              <a:rPr sz="3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= 20 </a:t>
            </a:r>
            <a:endParaRPr sz="3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endParaRPr sz="3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Thì a - b = 32 - 20 = 12</a:t>
            </a:r>
            <a:endParaRPr sz="3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3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giá trị số của biểu thức a - b.</a:t>
            </a:r>
            <a:endParaRPr sz="34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603AB">
                <a:alpha val="100000"/>
              </a:srgbClr>
            </a:gs>
            <a:gs pos="21001">
              <a:srgbClr val="0819FB">
                <a:alpha val="100000"/>
              </a:srgbClr>
            </a:gs>
            <a:gs pos="35001">
              <a:srgbClr val="1A8D48">
                <a:alpha val="100000"/>
              </a:srgbClr>
            </a:gs>
            <a:gs pos="52000">
              <a:srgbClr val="FFFF00">
                <a:alpha val="100000"/>
              </a:srgbClr>
            </a:gs>
            <a:gs pos="73000">
              <a:srgbClr val="EE3F17">
                <a:alpha val="100000"/>
              </a:srgbClr>
            </a:gs>
            <a:gs pos="88000">
              <a:srgbClr val="E81766">
                <a:alpha val="100000"/>
              </a:srgbClr>
            </a:gs>
            <a:gs pos="100000">
              <a:srgbClr val="A603AB">
                <a:alpha val="100000"/>
              </a:srgbClr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" name="Hình chữ nhật góc tròn 5"/>
          <p:cNvSpPr/>
          <p:nvPr/>
        </p:nvSpPr>
        <p:spPr>
          <a:xfrm>
            <a:off x="76200" y="381000"/>
            <a:ext cx="1066800" cy="838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</a:t>
            </a: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Hình chữ nhật góc tròn 6"/>
          <p:cNvSpPr/>
          <p:nvPr/>
        </p:nvSpPr>
        <p:spPr>
          <a:xfrm>
            <a:off x="1219200" y="381000"/>
            <a:ext cx="7848600" cy="1905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- b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chứa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- b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 a = 32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 = 20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blipFill>
                  <a:blip r:embed="rId1"/>
                  <a:tile tx="0" ty="0" sx="100000" sy="100000" flip="none" algn="tl"/>
                </a:blip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 a = 45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blipFill>
                  <a:blip r:embed="rId1"/>
                  <a:tile tx="0" ty="0" sx="100000" sy="100000" flip="none" algn="tl"/>
                </a:blip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blipFill>
                  <a:blip r:embed="rId1"/>
                  <a:tile tx="0" ty="0" sx="100000" sy="100000" flip="none" algn="tl"/>
                </a:blip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 = 36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4388" y="2773363"/>
            <a:ext cx="6118225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Nếu a = 45 v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= 36</a:t>
            </a:r>
            <a:endParaRPr lang="en-US" alt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862138" y="3681413"/>
            <a:ext cx="5681662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Thì a – b = 45 – 36 = 9 </a:t>
            </a:r>
            <a:endParaRPr lang="en-US" alt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738" y="4633913"/>
            <a:ext cx="85344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vậy 9 l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một giá trị số của biểu thức a - b.</a:t>
            </a:r>
            <a:endParaRPr lang="en-US" alt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3155</Words>
  <Application>WPS Presentation</Application>
  <PresentationFormat>On-screen Show (4:3)</PresentationFormat>
  <Paragraphs>225</Paragraphs>
  <Slides>13</Slides>
  <Notes>1</Notes>
  <HiddenSlides>0</HiddenSlides>
  <MMClips>2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Times New Roman</vt:lpstr>
      <vt:lpstr>Verdana</vt:lpstr>
      <vt:lpstr>Symbol</vt:lpstr>
      <vt:lpstr>Microsoft YaHei</vt:lpstr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</dc:creator>
  <cp:lastModifiedBy>HP</cp:lastModifiedBy>
  <cp:revision>200</cp:revision>
  <dcterms:created xsi:type="dcterms:W3CDTF">2010-09-15T02:36:00Z</dcterms:created>
  <dcterms:modified xsi:type="dcterms:W3CDTF">2021-11-02T02:51:38Z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2B38E2587EA54034887F62D7EDC3AA79</vt:lpwstr>
  </property>
  <property fmtid="{D5CDD505-2E9C-101B-9397-08002B2CF9AE}" pid="4" name="KSOProductBuildVer">
    <vt:lpwstr>1033-11.2.0.10351</vt:lpwstr>
  </property>
</Properties>
</file>